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8"/>
  </p:notesMasterIdLst>
  <p:sldIdLst>
    <p:sldId id="266" r:id="rId2"/>
    <p:sldId id="284" r:id="rId3"/>
    <p:sldId id="285" r:id="rId4"/>
    <p:sldId id="286" r:id="rId5"/>
    <p:sldId id="287" r:id="rId6"/>
    <p:sldId id="290" r:id="rId7"/>
    <p:sldId id="291" r:id="rId8"/>
    <p:sldId id="292" r:id="rId9"/>
    <p:sldId id="293" r:id="rId10"/>
    <p:sldId id="288" r:id="rId11"/>
    <p:sldId id="289" r:id="rId12"/>
    <p:sldId id="294" r:id="rId13"/>
    <p:sldId id="295" r:id="rId14"/>
    <p:sldId id="296" r:id="rId15"/>
    <p:sldId id="297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neptune.ai/blog/ml-metadata-store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ML Metadata Store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0" y="4953000"/>
            <a:ext cx="50448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</a:t>
            </a:r>
            <a:r>
              <a:rPr lang="en-US" dirty="0"/>
              <a:t>from </a:t>
            </a:r>
          </a:p>
          <a:p>
            <a:r>
              <a:rPr lang="en-US" dirty="0">
                <a:hlinkClick r:id="rId2"/>
              </a:rPr>
              <a:t>ML Metadata Store: What It Is, Why It Matters, and How to Implement It</a:t>
            </a:r>
            <a:endParaRPr lang="en-US" dirty="0"/>
          </a:p>
          <a:p>
            <a:r>
              <a:rPr lang="en-US" dirty="0"/>
              <a:t>by Jakub </a:t>
            </a:r>
            <a:r>
              <a:rPr lang="en-US" dirty="0" err="1"/>
              <a:t>Czakon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Repository vs Registry vs Store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8767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In the context of ML metadata,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 of those things are basically databases created to store metadata that have slight functional differences </a:t>
            </a:r>
          </a:p>
          <a:p>
            <a:endParaRPr lang="en-US" dirty="0"/>
          </a:p>
          <a:p>
            <a:r>
              <a:rPr lang="en-US" dirty="0"/>
              <a:t>A metadata repository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place where store metadata objects along with all the relationships between those objects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use GitHub as a repository where save all the evaluation metrics as a file created via post-commit hook or log parameters and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smtClean="0"/>
              <a:t>losses </a:t>
            </a:r>
            <a:r>
              <a:rPr lang="en-US" dirty="0"/>
              <a:t>during training to an </a:t>
            </a:r>
            <a:r>
              <a:rPr lang="en-US" dirty="0" smtClean="0"/>
              <a:t>experiment </a:t>
            </a:r>
            <a:r>
              <a:rPr lang="en-US" dirty="0"/>
              <a:t>tracking tool which in this context is actually a repository</a:t>
            </a:r>
          </a:p>
          <a:p>
            <a:endParaRPr lang="en-US" dirty="0"/>
          </a:p>
          <a:p>
            <a:r>
              <a:rPr lang="en-US" dirty="0"/>
              <a:t>A metadata registry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place where you “checkpoint” the important metadata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register something you care about and want to easily find and access it later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registry is always for something specific. There are no general registries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you may have a model registry that lists all the production models with references to the ML metadata repository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smtClean="0"/>
              <a:t>where </a:t>
            </a:r>
            <a:r>
              <a:rPr lang="en-US" dirty="0"/>
              <a:t>the actual model-related metadata is. 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A metadata store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place where you go “shopping” for metadata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ML models, it is a central place where you can find all the model, experiment, artifact, and pipeline-related metadata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more you need to come to the “shop”, search metadata “products”, compare them and “buy” them, the more it is a store rather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than </a:t>
            </a:r>
            <a:r>
              <a:rPr lang="en-US" dirty="0"/>
              <a:t>a repository.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flavors of ML metadata store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As your ML organization matures, you get to a point when training models happen in some automated, orchestrated pipelines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At that moment, running experiments, training, and re-training productions models is always associated with executing a pipeline</a:t>
            </a:r>
            <a:r>
              <a:rPr lang="en-US" dirty="0" smtClean="0"/>
              <a:t>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ML metadata store can: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Treat pipelines as first-class objects and associate resulting models and experiments with them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Treat models and experiments as first-class objects and treat pipelines as a mode of execution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Depending on what you put in a center, your ML metadata store will do slightly different things</a:t>
            </a:r>
          </a:p>
          <a:p>
            <a:endParaRPr lang="en-US" dirty="0"/>
          </a:p>
          <a:p>
            <a:r>
              <a:rPr lang="en-US" dirty="0"/>
              <a:t>If you focus on the process, the model building pipeline, you get something like MLMD, which powers pipeline and orchestration tools like </a:t>
            </a:r>
            <a:r>
              <a:rPr lang="en-US" dirty="0" err="1"/>
              <a:t>Kubeflow</a:t>
            </a:r>
            <a:r>
              <a:rPr lang="en-US" dirty="0"/>
              <a:t> and TensorFlow Extended (TFX).</a:t>
            </a:r>
          </a:p>
          <a:p>
            <a:r>
              <a:rPr lang="en-US" dirty="0" smtClean="0"/>
              <a:t>If </a:t>
            </a:r>
            <a:r>
              <a:rPr lang="en-US" dirty="0"/>
              <a:t>you focus on the output, the model, you get something like MLflow or Neptune.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Pipeline-first vs model-first ML metadata store</a:t>
            </a:r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How do you set up an ML metadata management system?</a:t>
            </a:r>
            <a:endParaRPr lang="en-IN" sz="24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It’s an old </a:t>
            </a:r>
            <a:r>
              <a:rPr lang="en-US" dirty="0" smtClean="0"/>
              <a:t>dilemma!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People </a:t>
            </a:r>
            <a:r>
              <a:rPr lang="en-US" dirty="0"/>
              <a:t>who work in software face it many times in their careers. </a:t>
            </a:r>
          </a:p>
          <a:p>
            <a:endParaRPr lang="en-US" dirty="0" smtClean="0"/>
          </a:p>
          <a:p>
            <a:r>
              <a:rPr lang="en-US" dirty="0" smtClean="0"/>
              <a:t>To </a:t>
            </a:r>
            <a:r>
              <a:rPr lang="en-US" dirty="0"/>
              <a:t>make a decision, you should: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understand what problem you are actually solving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see if there are tools that can solve this problem before building 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assess how much time it will take to build, maintain, and customize 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don’t underestimate the amount of effort that goes into it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Build vs maintain vs buy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67199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How do you set up an ML metadata management system</a:t>
            </a:r>
            <a:r>
              <a:rPr lang="en-US" sz="2400" dirty="0" smtClean="0"/>
              <a:t>?(2)</a:t>
            </a:r>
            <a:endParaRPr lang="en-IN" sz="24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1" y="1600201"/>
            <a:ext cx="8686800" cy="28193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Build a system yourself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1804987"/>
            <a:ext cx="8001000" cy="4062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85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How do you set up an ML metadata management system</a:t>
            </a:r>
            <a:r>
              <a:rPr lang="en-US" sz="2400" dirty="0" smtClean="0"/>
              <a:t>?(3)</a:t>
            </a:r>
            <a:endParaRPr lang="en-IN" sz="24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Maintain open source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1" y="1676400"/>
            <a:ext cx="7643812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972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How do you set up an ML metadata management system</a:t>
            </a:r>
            <a:r>
              <a:rPr lang="en-US" sz="2400" dirty="0" smtClean="0"/>
              <a:t>?(4)</a:t>
            </a:r>
            <a:endParaRPr lang="en-IN" sz="24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Buy a solution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781174"/>
            <a:ext cx="7615237" cy="401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303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Need for metadata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For some, it is messy experimentation that is the issue</a:t>
            </a:r>
          </a:p>
          <a:p>
            <a:r>
              <a:rPr lang="en-US" dirty="0"/>
              <a:t>Others have already deployed the first models to production, but they don’t know how those models were created or which data was used</a:t>
            </a:r>
          </a:p>
          <a:p>
            <a:r>
              <a:rPr lang="en-US" dirty="0"/>
              <a:t>Some people already have many models in production, but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orchestrating model A/B testing,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switching challengers and champions,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or triggering, testing, and monitoring re-training pipelines is not great.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ML metadata store can help with all of those things and then some others as well.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But the problems people have with storing and managing ML model metadata are different.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What </a:t>
            </a:r>
            <a:r>
              <a:rPr lang="en-US" sz="2800" dirty="0"/>
              <a:t>is ML metadata anyway? </a:t>
            </a:r>
            <a:endParaRPr lang="en-IN" sz="2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8767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When you do machine learning, there is always a model involved. It is just what machine learning is. </a:t>
            </a:r>
          </a:p>
          <a:p>
            <a:r>
              <a:rPr lang="en-US" dirty="0" smtClean="0"/>
              <a:t>Ml </a:t>
            </a:r>
            <a:r>
              <a:rPr lang="en-US" dirty="0"/>
              <a:t>Model could be a classic, supervised model like a </a:t>
            </a:r>
            <a:r>
              <a:rPr lang="en-US" dirty="0" err="1"/>
              <a:t>lightGBM</a:t>
            </a:r>
            <a:r>
              <a:rPr lang="en-US" dirty="0"/>
              <a:t> classifier, a reinforcement learning agent, a </a:t>
            </a:r>
            <a:r>
              <a:rPr lang="en-US" dirty="0" err="1"/>
              <a:t>bayesian</a:t>
            </a:r>
            <a:r>
              <a:rPr lang="en-US" dirty="0"/>
              <a:t> optimization algorithm, or anything else really.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it will take some data, run it through some numbers and output a decision.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… and it takes a lot of work to deliver it into production. </a:t>
            </a:r>
          </a:p>
          <a:p>
            <a:r>
              <a:rPr lang="en-US" dirty="0" smtClean="0"/>
              <a:t>One </a:t>
            </a:r>
            <a:r>
              <a:rPr lang="en-US" dirty="0"/>
              <a:t>has to: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train,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tune,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debug,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evaluate, 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explain,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compare it to baseline.</a:t>
            </a:r>
          </a:p>
          <a:p>
            <a:r>
              <a:rPr lang="en-US" dirty="0" smtClean="0"/>
              <a:t>If </a:t>
            </a:r>
            <a:r>
              <a:rPr lang="en-US" dirty="0"/>
              <a:t>model makes it past the research phase, it also has to 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package,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deploy,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monitor,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re-train it. 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</a:t>
            </a:r>
            <a:r>
              <a:rPr lang="en-US" dirty="0"/>
              <a:t>is ML metadata anyway? </a:t>
            </a:r>
            <a:r>
              <a:rPr lang="en-US" dirty="0" smtClean="0"/>
              <a:t>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5029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lot of steps!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Don’t go through those steps linearly, and you don’t go through them once.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Takes a lot of iterations of fixing data, fixing model, fixing preprocessing, and all that good stuff.</a:t>
            </a:r>
            <a:endParaRPr lang="en-IN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Each of those steps produces meta-information about the model, or as many people call it, ML model metadata.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Those could be: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training parameters,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evaluation metrics,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prediction examples,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dataset versions,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testing pipeline outputs,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references to model weights files,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other model-related things</a:t>
            </a:r>
            <a:r>
              <a:rPr lang="en-US" dirty="0" smtClean="0"/>
              <a:t>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This information helps you know your models.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Where </a:t>
            </a:r>
            <a:r>
              <a:rPr lang="en-US" dirty="0"/>
              <a:t>the particular version of the model is and quickly rollback to the previous version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How the model was built and who created 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 data/parameters/code it used at training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How does the new experiment or model version compare to the baseline or previous production models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How did it perform at various evaluation stages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when your models are important to someone, when they touch users or help clients make decisions, you better know a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lot </a:t>
            </a:r>
            <a:r>
              <a:rPr lang="en-US" dirty="0"/>
              <a:t>about them.</a:t>
            </a:r>
          </a:p>
          <a:p>
            <a:pPr lvl="1"/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Metadata about experiments and model training runs</a:t>
            </a:r>
            <a:endParaRPr lang="en-IN" sz="24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28600" y="1600201"/>
            <a:ext cx="11297603" cy="4952999"/>
          </a:xfrm>
        </p:spPr>
        <p:txBody>
          <a:bodyPr>
            <a:normAutofit/>
          </a:bodyPr>
          <a:lstStyle/>
          <a:p>
            <a:r>
              <a:rPr lang="en-US" dirty="0"/>
              <a:t>During experimentation, you usually care about debugging, visualizing, monitoring your model training to get to the best model. </a:t>
            </a:r>
          </a:p>
          <a:p>
            <a:r>
              <a:rPr lang="en-US" dirty="0"/>
              <a:t>To do that, it is a good practice to log anything that happens during the ML run, including: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version: reference to the dataset, md5 hash, dataset sample to know which data was used to train the </a:t>
            </a:r>
            <a:r>
              <a:rPr lang="en-US" dirty="0" smtClean="0"/>
              <a:t>model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environment configuration: requirements.txt, </a:t>
            </a:r>
            <a:r>
              <a:rPr lang="en-US" dirty="0" err="1"/>
              <a:t>conda.yml</a:t>
            </a:r>
            <a:r>
              <a:rPr lang="en-US" dirty="0"/>
              <a:t>, </a:t>
            </a:r>
            <a:r>
              <a:rPr lang="en-US" dirty="0" err="1"/>
              <a:t>Dockerfile</a:t>
            </a:r>
            <a:r>
              <a:rPr lang="en-US" dirty="0"/>
              <a:t>, </a:t>
            </a:r>
            <a:r>
              <a:rPr lang="en-US" dirty="0" err="1"/>
              <a:t>Makefile</a:t>
            </a:r>
            <a:r>
              <a:rPr lang="en-US" dirty="0"/>
              <a:t> to know how to recreate the </a:t>
            </a:r>
          </a:p>
          <a:p>
            <a:pPr marL="457200" lvl="1" indent="0">
              <a:buNone/>
            </a:pPr>
            <a:r>
              <a:rPr lang="en-US" dirty="0" smtClean="0"/>
              <a:t>    environment </a:t>
            </a:r>
            <a:r>
              <a:rPr lang="en-US" dirty="0"/>
              <a:t>where the model was trained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code version: </a:t>
            </a:r>
            <a:r>
              <a:rPr lang="en-US" dirty="0" err="1"/>
              <a:t>git</a:t>
            </a:r>
            <a:r>
              <a:rPr lang="en-US" dirty="0"/>
              <a:t> SHA of a commit or an actual snapshot of code to know what code was used to build a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hyperparameters</a:t>
            </a:r>
            <a:r>
              <a:rPr lang="en-US" dirty="0"/>
              <a:t>: configuration of the feature preprocessing steps of the pipeline, model training, and inference to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    reproduce </a:t>
            </a:r>
            <a:r>
              <a:rPr lang="en-US" dirty="0"/>
              <a:t>the process if needed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training metrics and losses: both single values and learning curves to see whether it makes sense to </a:t>
            </a:r>
            <a:r>
              <a:rPr lang="en-US" dirty="0" smtClean="0"/>
              <a:t>continue training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record of hardware metrics: CPU, GPU, TPU, Memory to see how much your model consumes during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training/inference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evaluation and test metrics: f2, </a:t>
            </a:r>
            <a:r>
              <a:rPr lang="en-US" dirty="0" err="1"/>
              <a:t>acc</a:t>
            </a:r>
            <a:r>
              <a:rPr lang="en-US" dirty="0"/>
              <a:t>, roc on test and validation set to know how your model performs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performance visualizations: ROC curve, Confusion matrix, PR curve to understand the errors deeply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predictions: to see the actual predictions and understand model performance beyond metrics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…and about a million other things that are specific to your domain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Metadata about </a:t>
            </a:r>
            <a:r>
              <a:rPr lang="en-IN" dirty="0" smtClean="0"/>
              <a:t>artifcats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5105399"/>
          </a:xfrm>
        </p:spPr>
        <p:txBody>
          <a:bodyPr>
            <a:normAutofit/>
          </a:bodyPr>
          <a:lstStyle/>
          <a:p>
            <a:r>
              <a:rPr lang="en-US" dirty="0"/>
              <a:t>Apart from experiments and model training runs, there is one more concept used in ML projects: artifact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input or output of those runs can be used in many runs across the project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Artifacts can change during the project, and typically have many versions of the same artifact at some point in your ML lifecycle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Artifacts could be datasets, models, predictions, and other file-like objects. 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For artifacts you may want to log: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Reference: Paths to the dataset or model (s3 bucket, filesystem)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Version: Dataset or model md5 hash to let you quickly see the diff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Preview: Dataset/prediction preview (head of the table, snapshot of the image folder) to see what this dataset is about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Description: additional info about the artifact that will help you understand what it is. For example, you may want to log column names for a tabular dataset artifact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Authors: who created modified this artifact and when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many other things that may be specific to your project as the size of the dataset, type of the ML model and others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3437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Metadata about trained models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952999"/>
          </a:xfrm>
        </p:spPr>
        <p:txBody>
          <a:bodyPr>
            <a:normAutofit/>
          </a:bodyPr>
          <a:lstStyle/>
          <a:p>
            <a:r>
              <a:rPr lang="en-US" dirty="0"/>
              <a:t>Trained models are such an important type of artifact in ML projects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Once your model is trained and ready for production, needs change from debugging and visualization to </a:t>
            </a:r>
            <a:r>
              <a:rPr lang="en-US" dirty="0" smtClean="0"/>
              <a:t>knowing </a:t>
            </a:r>
            <a:r>
              <a:rPr lang="en-US" dirty="0"/>
              <a:t>how to deploy a model package, version it, and monitor the performance on prod. </a:t>
            </a:r>
          </a:p>
          <a:p>
            <a:endParaRPr lang="en-US" dirty="0"/>
          </a:p>
          <a:p>
            <a:r>
              <a:rPr lang="en-US" dirty="0"/>
              <a:t>So the ML metadata  may want to log are: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package: Model binary or location to your model asset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version: code, dataset, </a:t>
            </a:r>
            <a:r>
              <a:rPr lang="en-US" dirty="0" err="1"/>
              <a:t>hyperparameters</a:t>
            </a:r>
            <a:r>
              <a:rPr lang="en-US" dirty="0"/>
              <a:t>, environment versions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Evaluation records: History record of all the evaluations on test/validation that happened over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Experiment versions: Links to recorded model training (and re-training) runs and other experiments associated with this model version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creator/maintainer: who build this model, and who should you ask if/when things go wrong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Downstream datasets/artifacts: references of datasets, models, and other assets used downstream to build a model. This can be essential in some orgs for compliance.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Drift-related metrics: Data drift, concept drift, performance drift, for all the “live” production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Hardware monitoring: CPU/GPU/TPU/Memory that is consumed in production.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anything else that will let you sleep at night while your model is sending predictions to the world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5113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Metadata about pipeline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8" y="1600201"/>
            <a:ext cx="11329352" cy="4648199"/>
          </a:xfrm>
        </p:spPr>
        <p:txBody>
          <a:bodyPr>
            <a:normAutofit fontScale="92500"/>
          </a:bodyPr>
          <a:lstStyle/>
          <a:p>
            <a:r>
              <a:rPr lang="en-US" dirty="0"/>
              <a:t>You may be at a point where your ML models are trained in a pipeline that is triggered automatically: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When the performance drops below certain thresholds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When new labeled data arrives in the database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When a feature branch is merged to develop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Or simply every week </a:t>
            </a:r>
          </a:p>
          <a:p>
            <a:endParaRPr lang="en-IN" dirty="0" smtClean="0"/>
          </a:p>
          <a:p>
            <a:r>
              <a:rPr lang="en-US" dirty="0"/>
              <a:t>Likely have some CI/CD workflow connected to a pipeline and orchestration tool like Airflow, </a:t>
            </a:r>
            <a:r>
              <a:rPr lang="en-US" dirty="0" err="1"/>
              <a:t>Kubeflow</a:t>
            </a:r>
            <a:r>
              <a:rPr lang="en-US" dirty="0"/>
              <a:t>, or </a:t>
            </a:r>
            <a:r>
              <a:rPr lang="en-US" dirty="0" err="1"/>
              <a:t>Kedro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every trigger starts the execution of a computation DAG (directed acyclic graph) where every node produces metadata</a:t>
            </a:r>
          </a:p>
          <a:p>
            <a:endParaRPr lang="en-US" dirty="0"/>
          </a:p>
          <a:p>
            <a:r>
              <a:rPr lang="en-US" dirty="0"/>
              <a:t>Need for the metadata is a bit different than for experiments or models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This metadata is needed to compute the pipeline (DAG) efficiently: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Input and output steps: information about what goes into a node and what goes out from a node and whether all the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input </a:t>
            </a:r>
            <a:r>
              <a:rPr lang="en-US" dirty="0"/>
              <a:t>steps are completed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Cached outputs: references to intermediate results from a pipeline so that you can resume calculations from a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certain </a:t>
            </a:r>
            <a:r>
              <a:rPr lang="en-US" dirty="0"/>
              <a:t>point in the graph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8893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ML metadata store?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5842953" cy="502919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ML metadata store is a “store” for ML model-related metadata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place where one can get anything one need when it comes to any and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every </a:t>
            </a:r>
            <a:r>
              <a:rPr lang="en-US" dirty="0"/>
              <a:t>ML model you build and deploy. </a:t>
            </a:r>
          </a:p>
          <a:p>
            <a:endParaRPr lang="en-US" dirty="0"/>
          </a:p>
          <a:p>
            <a:r>
              <a:rPr lang="en-US" dirty="0"/>
              <a:t>More specifically, ML metadata store lets you: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log,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store,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display,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monitor,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compare,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organize,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filter,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query all model-related metadata. 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In short, it gives a single place to manage all the ML 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metadata </a:t>
            </a:r>
            <a:r>
              <a:rPr lang="en-US" dirty="0">
                <a:solidFill>
                  <a:srgbClr val="FF0000"/>
                </a:solidFill>
              </a:rPr>
              <a:t>about experiments, artifacts, models, and pipelines 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we </a:t>
            </a:r>
            <a:r>
              <a:rPr lang="en-US" dirty="0">
                <a:solidFill>
                  <a:srgbClr val="FF0000"/>
                </a:solidFill>
              </a:rPr>
              <a:t>have listed in the previous section. </a:t>
            </a:r>
          </a:p>
          <a:p>
            <a:endParaRPr lang="en-US" dirty="0"/>
          </a:p>
          <a:p>
            <a:r>
              <a:rPr lang="en-US" dirty="0"/>
              <a:t>You can think of it as a database and a user interface built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specifically </a:t>
            </a:r>
            <a:r>
              <a:rPr lang="en-US" dirty="0"/>
              <a:t>to manage ML model metadata</a:t>
            </a:r>
          </a:p>
          <a:p>
            <a:r>
              <a:rPr lang="en-US" dirty="0"/>
              <a:t>It typically comes with an API or an SDK (client library) to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simplify </a:t>
            </a:r>
            <a:r>
              <a:rPr lang="en-US" dirty="0"/>
              <a:t>logging and querying ML metadata.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1161" y="1905000"/>
            <a:ext cx="6324600" cy="370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19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3197</TotalTime>
  <Words>1944</Words>
  <Application>Microsoft Office PowerPoint</Application>
  <PresentationFormat>Widescreen</PresentationFormat>
  <Paragraphs>188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ML Metadata Store </vt:lpstr>
      <vt:lpstr>Need for metadata</vt:lpstr>
      <vt:lpstr>What is ML metadata anyway? </vt:lpstr>
      <vt:lpstr>What is ML metadata anyway? (2)</vt:lpstr>
      <vt:lpstr>Metadata about experiments and model training runs</vt:lpstr>
      <vt:lpstr>Metadata about artifcats</vt:lpstr>
      <vt:lpstr>Metadata about trained models</vt:lpstr>
      <vt:lpstr>Metadata about pipeline</vt:lpstr>
      <vt:lpstr>What is an ML metadata store?</vt:lpstr>
      <vt:lpstr>Repository vs Registry vs Store</vt:lpstr>
      <vt:lpstr>Two flavors of ML metadata store</vt:lpstr>
      <vt:lpstr>How do you set up an ML metadata management system?</vt:lpstr>
      <vt:lpstr>How do you set up an ML metadata management system?(2)</vt:lpstr>
      <vt:lpstr>How do you set up an ML metadata management system?(3)</vt:lpstr>
      <vt:lpstr>How do you set up an ML metadata management system?(4)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248</cp:revision>
  <dcterms:created xsi:type="dcterms:W3CDTF">2018-10-16T06:13:57Z</dcterms:created>
  <dcterms:modified xsi:type="dcterms:W3CDTF">2023-09-16T01:22:57Z</dcterms:modified>
</cp:coreProperties>
</file>

<file path=docProps/thumbnail.jpeg>
</file>